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9" r:id="rId13"/>
    <p:sldId id="25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58" r:id="rId23"/>
    <p:sldId id="278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</p:embeddedFont>
    <p:embeddedFont>
      <p:font typeface="等线 Light" panose="02010600030101010101" pitchFamily="2" charset="-122"/>
      <p:regular r:id="rId27"/>
    </p:embeddedFont>
    <p:embeddedFont>
      <p:font typeface="UTM Kabel KT" panose="02040603050506020204" pitchFamily="18" charset="0"/>
      <p:regular r:id="rId28"/>
    </p:embeddedFont>
    <p:embeddedFont>
      <p:font typeface="UVN La Xanh" panose="03020702040502020203" pitchFamily="66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38"/>
    <a:srgbClr val="FDC21C"/>
    <a:srgbClr val="FF6600"/>
    <a:srgbClr val="C47C3C"/>
    <a:srgbClr val="CD0F05"/>
    <a:srgbClr val="2A582B"/>
    <a:srgbClr val="754728"/>
    <a:srgbClr val="FFFF99"/>
    <a:srgbClr val="66FF99"/>
    <a:srgbClr val="DD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8000" autoAdjust="0"/>
  </p:normalViewPr>
  <p:slideViewPr>
    <p:cSldViewPr snapToGrid="0">
      <p:cViewPr varScale="1">
        <p:scale>
          <a:sx n="84" d="100"/>
          <a:sy n="84" d="100"/>
        </p:scale>
        <p:origin x="7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E726-90AA-4BF1-A9AA-093B6495BB6B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429-E793-4A47-A19A-B1BFB4B42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0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3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1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4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2.svg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3AAE39-C2F0-4932-990F-FA1936040356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75C10-5479-41CE-9A71-08BA99685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0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DDF3E-2868-47A7-ADD6-9AE5388AD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BA60-71C2-4345-8785-D233E69CA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48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F420-7A18-4BC6-9D37-E80FC53D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05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B37AA9-807C-4245-B9C6-22501BD819E4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5E23-098E-47A1-BD37-0E1C99CE0B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673349-D8FC-4053-86E9-409894AE3697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C72FEF1-9EC0-484D-BADF-907AF87F69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C0C7F-363A-4A35-A5CC-E6810124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48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931F-FE85-47F1-8790-1E6E38E73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81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57371-6EBB-4C6E-867E-10783A4F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9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6198B-4AEA-4271-BD92-8FF042D7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99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459D6-FABE-41C8-ADB2-AB0363925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5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CDD47-CAB7-41DA-B426-868FB35A8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79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69F3B9-FF47-4769-85BB-A8959490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924" y="200787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B5B2A-740E-426B-AC64-CBF558762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9301699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3C8AB-F09E-4480-8EEC-62105C771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A2ACD4-D753-4B85-831E-E3EDC8986A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995" y="-12334095"/>
            <a:ext cx="1881378" cy="1625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A273F7-49BF-4338-93A9-49EC2D41D88E}"/>
              </a:ext>
            </a:extLst>
          </p:cNvPr>
          <p:cNvSpPr txBox="1"/>
          <p:nvPr userDrawn="1"/>
        </p:nvSpPr>
        <p:spPr>
          <a:xfrm>
            <a:off x="1991475" y="975712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BDE1A-2EA5-4007-B619-7D1241965A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0E2E4-8ACB-41EF-887B-C32C53B4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4" y="802876"/>
            <a:ext cx="763285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KHÁM PHÁ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>
            <a:extLst>
              <a:ext uri="{FF2B5EF4-FFF2-40B4-BE49-F238E27FC236}">
                <a16:creationId xmlns:a16="http://schemas.microsoft.com/office/drawing/2014/main" id="{5AD7BA00-4423-464E-9323-D5B79B52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181099"/>
            <a:ext cx="11506200" cy="3550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FD59695-7C0C-4587-A8D0-FD5713E9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933">
            <a:off x="10808758" y="2793279"/>
            <a:ext cx="948438" cy="1639342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FCEB61C3-1EDA-4D70-822C-E0A017A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" y="0"/>
            <a:ext cx="1406757" cy="16167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4DB00-6662-49EC-AE07-EACEBAF6B925}"/>
              </a:ext>
            </a:extLst>
          </p:cNvPr>
          <p:cNvCxnSpPr>
            <a:cxnSpLocks/>
          </p:cNvCxnSpPr>
          <p:nvPr/>
        </p:nvCxnSpPr>
        <p:spPr>
          <a:xfrm>
            <a:off x="943428" y="2888344"/>
            <a:ext cx="1988458" cy="2449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FA1C9-AA83-4B6D-AC82-D775C2018842}"/>
              </a:ext>
            </a:extLst>
          </p:cNvPr>
          <p:cNvCxnSpPr>
            <a:cxnSpLocks/>
          </p:cNvCxnSpPr>
          <p:nvPr/>
        </p:nvCxnSpPr>
        <p:spPr>
          <a:xfrm flipV="1">
            <a:off x="8450389" y="2278743"/>
            <a:ext cx="2260424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179F4-9374-4473-BAE1-E49A7B274271}"/>
              </a:ext>
            </a:extLst>
          </p:cNvPr>
          <p:cNvSpPr/>
          <p:nvPr/>
        </p:nvSpPr>
        <p:spPr>
          <a:xfrm>
            <a:off x="3048000" y="2409371"/>
            <a:ext cx="7390847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9E061-145F-4247-8553-C96820880A4D}"/>
              </a:ext>
            </a:extLst>
          </p:cNvPr>
          <p:cNvSpPr/>
          <p:nvPr/>
        </p:nvSpPr>
        <p:spPr>
          <a:xfrm>
            <a:off x="943428" y="2956377"/>
            <a:ext cx="8548915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E97B7-B539-48BE-A491-C52696BF613D}"/>
              </a:ext>
            </a:extLst>
          </p:cNvPr>
          <p:cNvSpPr/>
          <p:nvPr/>
        </p:nvSpPr>
        <p:spPr>
          <a:xfrm>
            <a:off x="898615" y="3571454"/>
            <a:ext cx="4370072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AA28B912-55D3-4E1C-ACB5-0B4327DE1492}"/>
              </a:ext>
            </a:extLst>
          </p:cNvPr>
          <p:cNvSpPr/>
          <p:nvPr/>
        </p:nvSpPr>
        <p:spPr>
          <a:xfrm>
            <a:off x="943428" y="1611072"/>
            <a:ext cx="10384363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b="1" u="sng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Đề bài</a:t>
            </a:r>
            <a:r>
              <a:rPr lang="vi-VN" altLang="zh-CN" sz="4000" b="1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: </a:t>
            </a: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Kể một câu chuyện em đã được nghe, được đọc ca ngợi cái đẹp cái hay, phản ánh cuộc đấu tranh giữa cái đẹp với cái xấu, </a:t>
            </a:r>
            <a:b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</a:b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cái thiện với cái ác.</a:t>
            </a:r>
            <a:endParaRPr lang="zh-CN" altLang="en-US" sz="4000" b="1" dirty="0">
              <a:solidFill>
                <a:srgbClr val="DD762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89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Những truyện nói về cái đẹp: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vẻ đẹp tự nhiên: Chim họa mi (An-đéc-xen).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những cô gái đẹp người đẹp nết: </a:t>
            </a:r>
            <a:b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 bé Lọ Lem (Truyện cổ Grim).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Giáo dục quan niệm về cái đẹp: </a:t>
            </a:r>
            <a:b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vịt xấu xí (An-đéc-xen).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9" presetID="2" presetClass="entr" presetSubtype="2" accel="64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4" presetID="2" presetClass="entr" presetSubtype="8" accel="64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9" presetID="2" presetClass="entr" presetSubtype="2" accel="64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4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Những người tốt bị người xấu ghen ghét, hãm hại đã vượt qua thử thách, hưởng hạnh phúc: Tấm Cám, Sọ Dừa (Truyện dân gian Việt Nam).</a:t>
            </a:r>
          </a:p>
        </p:txBody>
      </p:sp>
    </p:spTree>
    <p:extLst>
      <p:ext uri="{BB962C8B-B14F-4D97-AF65-F5344CB8AC3E}">
        <p14:creationId xmlns:p14="http://schemas.microsoft.com/office/powerpoint/2010/main" val="39224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thật thà hưởng hạnh phúc, người tham lam bị trừng trị: Cây khế (Truyện dân gian Việt Nam).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nghèo đấu trí thắng người giàu hay có quyền thế: Cây tre trăm đốt (Truyện dân gian Việt Nam).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Con vật yếu thắng con vật mạnh mà ác: Trâu đoàn kết giết hổ (Truyện dân gian Việt Nam), Gà Trống và Cáo (Truyện ngụ ngôn La Phông-ten), ...</a:t>
            </a:r>
          </a:p>
        </p:txBody>
      </p:sp>
    </p:spTree>
    <p:extLst>
      <p:ext uri="{BB962C8B-B14F-4D97-AF65-F5344CB8AC3E}">
        <p14:creationId xmlns:p14="http://schemas.microsoft.com/office/powerpoint/2010/main" val="22195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4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LUYỆN TẬP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0954">
            <a:off x="403962" y="4352124"/>
            <a:ext cx="1777800" cy="2109347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19452" flipH="1">
            <a:off x="10628452" y="36805"/>
            <a:ext cx="1682653" cy="1996456"/>
          </a:xfrm>
          <a:prstGeom prst="rect">
            <a:avLst/>
          </a:prstGeom>
        </p:spPr>
      </p:pic>
      <p:grpSp>
        <p:nvGrpSpPr>
          <p:cNvPr id="28" name="组合 9">
            <a:extLst>
              <a:ext uri="{FF2B5EF4-FFF2-40B4-BE49-F238E27FC236}">
                <a16:creationId xmlns:a16="http://schemas.microsoft.com/office/drawing/2014/main" id="{429F1176-A8F9-4F6E-96BE-B93B92501D2D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9" name="图形 1">
              <a:extLst>
                <a:ext uri="{FF2B5EF4-FFF2-40B4-BE49-F238E27FC236}">
                  <a16:creationId xmlns:a16="http://schemas.microsoft.com/office/drawing/2014/main" id="{6AFCB3B5-BFAC-484B-9F98-496BFA72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01C9EE27-8516-4390-90DE-F673F4FA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8A1F42C1-31CC-4982-9F3D-A3CED69697B2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</a:t>
              </a:r>
              <a:r>
                <a:rPr lang="vi-VN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Ư</a:t>
              </a:r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U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5248A9F9-7513-4B0E-AC6B-870ADFA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0BD66F27-EF07-4BFF-9F64-5F253DC5B750}"/>
              </a:ext>
            </a:extLst>
          </p:cNvPr>
          <p:cNvSpPr/>
          <p:nvPr/>
        </p:nvSpPr>
        <p:spPr>
          <a:xfrm>
            <a:off x="1885413" y="1603569"/>
            <a:ext cx="9198223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đúng yêu cầu đề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điệu bộ, cử chỉ trong khi kể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với bạn về ý nghĩa câu chuyện vừa kể.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và nhận xét khi bạn kể.</a:t>
            </a:r>
            <a:endParaRPr lang="en-US" altLang="zh-CN" sz="4000">
              <a:solidFill>
                <a:srgbClr val="CD0F0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6" presetID="2" presetClass="entr" presetSubtype="4" accel="64000" fill="hold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2" presetClass="entr" presetSubtype="4" accel="64000" fill="hold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6" presetID="2" presetClass="entr" presetSubtype="4" accel="64000" fill="hold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6" presetID="2" presetClass="entr" presetSubtype="4" accel="64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2" presetClass="entr" presetSubtype="4" accel="64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6" presetID="2" presetClass="entr" presetSubtype="4" accel="64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LUYỆN TẬP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DẶN </a:t>
              </a:r>
            </a:p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DÒ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1289458" y="335381"/>
            <a:ext cx="9613083" cy="4701075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</p:grpSp>
      <p:sp>
        <p:nvSpPr>
          <p:cNvPr id="10" name="矩形 4">
            <a:extLst>
              <a:ext uri="{FF2B5EF4-FFF2-40B4-BE49-F238E27FC236}">
                <a16:creationId xmlns:a16="http://schemas.microsoft.com/office/drawing/2014/main" id="{1A7028EC-2BAD-4BBC-AF5F-EF984B99B464}"/>
              </a:ext>
            </a:extLst>
          </p:cNvPr>
          <p:cNvSpPr/>
          <p:nvPr/>
        </p:nvSpPr>
        <p:spPr>
          <a:xfrm>
            <a:off x="2654669" y="1026657"/>
            <a:ext cx="9198223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cho người thân nghe.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sau.</a:t>
            </a:r>
            <a:endParaRPr lang="en-US" altLang="zh-CN" sz="4800">
              <a:solidFill>
                <a:srgbClr val="3673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4335663" y="1595750"/>
            <a:ext cx="307488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Tạm </a:t>
            </a:r>
            <a:b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</a:br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biệt</a:t>
            </a:r>
            <a:endParaRPr kumimoji="1" lang="zh-CN" altLang="en-US" sz="11500" b="1" dirty="0">
              <a:solidFill>
                <a:srgbClr val="FFC000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0" y="1001736"/>
            <a:ext cx="8642968" cy="45240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268436"/>
            <a:ext cx="225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9D213E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Bạch Tuyết và bảy chú lùn</a:t>
            </a:r>
            <a:endParaRPr lang="zh-CN" altLang="en-US" sz="5400" b="1" dirty="0">
              <a:solidFill>
                <a:srgbClr val="9D213E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08" y="1052593"/>
            <a:ext cx="7827336" cy="47528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832732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192A13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tre trăm đốt</a:t>
            </a:r>
            <a:endParaRPr lang="zh-CN" altLang="en-US" sz="5400" b="1" dirty="0">
              <a:solidFill>
                <a:srgbClr val="192A13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736"/>
            <a:ext cx="8224972" cy="4630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2033530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602126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Chim họa mi</a:t>
            </a:r>
            <a:endParaRPr lang="zh-CN" altLang="en-US" sz="5400" b="1" dirty="0">
              <a:solidFill>
                <a:srgbClr val="602126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885430"/>
            <a:ext cx="7822950" cy="4881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DD587A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Cô bé Lọ Lem</a:t>
            </a:r>
            <a:endParaRPr lang="zh-CN" altLang="en-US" sz="5400" b="1" dirty="0">
              <a:solidFill>
                <a:srgbClr val="DD587A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1003752"/>
            <a:ext cx="7822950" cy="46448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CD0F0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Tấm Cám</a:t>
            </a:r>
            <a:endParaRPr lang="zh-CN" altLang="en-US" sz="5400" b="1" dirty="0">
              <a:solidFill>
                <a:srgbClr val="CD0F0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02" y="0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2244061" y="982022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45"/>
            <a:ext cx="3851939" cy="54432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2244061" y="1589233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22E5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khế</a:t>
            </a:r>
            <a:endParaRPr lang="zh-CN" altLang="en-US" sz="5400" b="1" dirty="0">
              <a:solidFill>
                <a:srgbClr val="022E5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255</TotalTime>
  <Words>493</Words>
  <Application>Microsoft Office PowerPoint</Application>
  <PresentationFormat>Màn hình rộng</PresentationFormat>
  <Paragraphs>95</Paragraphs>
  <Slides>23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Wingdings</vt:lpstr>
      <vt:lpstr>Arial</vt:lpstr>
      <vt:lpstr>Times New Roman</vt:lpstr>
      <vt:lpstr>UTM Kabel KT</vt:lpstr>
      <vt:lpstr>UVN La Xanh</vt:lpstr>
      <vt:lpstr>等线 Light</vt:lpstr>
      <vt:lpstr>等线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Hồ Thị Hồng Linh</cp:lastModifiedBy>
  <cp:revision>56</cp:revision>
  <dcterms:created xsi:type="dcterms:W3CDTF">2017-08-10T03:11:07Z</dcterms:created>
  <dcterms:modified xsi:type="dcterms:W3CDTF">2022-02-20T07:50:19Z</dcterms:modified>
  <cp:category>T</cp:category>
  <cp:version>K03</cp:version>
</cp:coreProperties>
</file>